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7" r:id="rId2"/>
    <p:sldId id="258" r:id="rId3"/>
    <p:sldId id="260" r:id="rId4"/>
    <p:sldId id="262" r:id="rId5"/>
    <p:sldId id="261" r:id="rId6"/>
    <p:sldId id="264" r:id="rId7"/>
    <p:sldId id="265" r:id="rId8"/>
    <p:sldId id="267" r:id="rId9"/>
    <p:sldId id="263" r:id="rId10"/>
    <p:sldId id="266" r:id="rId11"/>
    <p:sldId id="269" r:id="rId12"/>
    <p:sldId id="268" r:id="rId13"/>
    <p:sldId id="270" r:id="rId14"/>
    <p:sldId id="271" r:id="rId15"/>
    <p:sldId id="27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5499" autoAdjust="0"/>
  </p:normalViewPr>
  <p:slideViewPr>
    <p:cSldViewPr>
      <p:cViewPr varScale="1">
        <p:scale>
          <a:sx n="101" d="100"/>
          <a:sy n="101" d="100"/>
        </p:scale>
        <p:origin x="119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4AE609-E5EA-4AC8-A8F4-538BAA059203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C16936-7049-4E17-AEB1-8D25C339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291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35F04-51A6-492C-92C0-9CE163E7EFB5}" type="slidenum">
              <a:rPr lang="en-US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182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9DFE6-2DC1-4B02-B8C3-91E5BBE9CFB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406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35F04-51A6-492C-92C0-9CE163E7EFB5}" type="slidenum">
              <a:rPr lang="en-US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2176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C16936-7049-4E17-AEB1-8D25C339694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7034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C16936-7049-4E17-AEB1-8D25C339694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6025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C16936-7049-4E17-AEB1-8D25C339694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9018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C16936-7049-4E17-AEB1-8D25C339694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23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C16936-7049-4E17-AEB1-8D25C339694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8739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C16936-7049-4E17-AEB1-8D25C339694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2809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C16936-7049-4E17-AEB1-8D25C339694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780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8770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468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002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8686824" y="6553200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7EEE0370-E8CE-465F-9F30-1845CFA05F8A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7915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143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760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897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788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274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229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395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458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762542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prstClr val="black"/>
                </a:solidFill>
              </a:rPr>
              <a:t>AVTC Model Based Design Curriculum Development Project</a:t>
            </a:r>
          </a:p>
        </p:txBody>
      </p:sp>
    </p:spTree>
    <p:extLst>
      <p:ext uri="{BB962C8B-B14F-4D97-AF65-F5344CB8AC3E}">
        <p14:creationId xmlns:p14="http://schemas.microsoft.com/office/powerpoint/2010/main" val="368081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Variables Affecting Cell Short Circuiting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There are several variables that can </a:t>
            </a:r>
            <a:r>
              <a:rPr lang="en-US" dirty="0" smtClean="0"/>
              <a:t>affect response of a given cell </a:t>
            </a:r>
            <a:r>
              <a:rPr lang="en-US" dirty="0"/>
              <a:t>to an internal </a:t>
            </a:r>
            <a:r>
              <a:rPr lang="en-US" dirty="0" smtClean="0"/>
              <a:t>short including:</a:t>
            </a:r>
          </a:p>
          <a:p>
            <a:pPr lvl="1"/>
            <a:r>
              <a:rPr lang="en-US" dirty="0" smtClean="0"/>
              <a:t>Temperature</a:t>
            </a:r>
            <a:r>
              <a:rPr lang="en-US" baseline="30000" dirty="0" smtClean="0"/>
              <a:t>[3]</a:t>
            </a:r>
          </a:p>
          <a:p>
            <a:pPr lvl="1"/>
            <a:r>
              <a:rPr lang="en-US" dirty="0" smtClean="0"/>
              <a:t>State of the charge</a:t>
            </a:r>
            <a:r>
              <a:rPr lang="en-US" baseline="30000" dirty="0" smtClean="0"/>
              <a:t>[3]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Cell Capacity</a:t>
            </a:r>
            <a:r>
              <a:rPr lang="en-US" baseline="30000" dirty="0" smtClean="0"/>
              <a:t>[3]</a:t>
            </a:r>
          </a:p>
          <a:p>
            <a:pPr lvl="1"/>
            <a:r>
              <a:rPr lang="en-US" dirty="0" smtClean="0"/>
              <a:t>Nature of the short</a:t>
            </a:r>
            <a:r>
              <a:rPr lang="en-US" baseline="30000" dirty="0" smtClean="0"/>
              <a:t>[3]</a:t>
            </a:r>
          </a:p>
        </p:txBody>
      </p:sp>
    </p:spTree>
    <p:extLst>
      <p:ext uri="{BB962C8B-B14F-4D97-AF65-F5344CB8AC3E}">
        <p14:creationId xmlns:p14="http://schemas.microsoft.com/office/powerpoint/2010/main" val="421128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Temperature Effects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 described </a:t>
            </a:r>
            <a:r>
              <a:rPr lang="en-US" dirty="0" smtClean="0"/>
              <a:t>earlier, </a:t>
            </a:r>
            <a:r>
              <a:rPr lang="en-US" dirty="0"/>
              <a:t>the onset of each abuse </a:t>
            </a:r>
            <a:r>
              <a:rPr lang="en-US" dirty="0" smtClean="0"/>
              <a:t>reaction occurs at a </a:t>
            </a:r>
            <a:r>
              <a:rPr lang="en-US" dirty="0"/>
              <a:t>specific temperature</a:t>
            </a:r>
            <a:r>
              <a:rPr lang="en-US" baseline="30000" dirty="0" smtClean="0"/>
              <a:t>.[3]</a:t>
            </a:r>
          </a:p>
          <a:p>
            <a:r>
              <a:rPr lang="en-US" dirty="0" smtClean="0"/>
              <a:t>In </a:t>
            </a:r>
            <a:r>
              <a:rPr lang="en-US" dirty="0"/>
              <a:t>a preheated cell, the </a:t>
            </a:r>
            <a:r>
              <a:rPr lang="en-US" dirty="0" smtClean="0"/>
              <a:t>margin for </a:t>
            </a:r>
            <a:r>
              <a:rPr lang="en-US" dirty="0"/>
              <a:t>safety is </a:t>
            </a:r>
            <a:r>
              <a:rPr lang="en-US" dirty="0" smtClean="0"/>
              <a:t>reduced.</a:t>
            </a:r>
          </a:p>
          <a:p>
            <a:r>
              <a:rPr lang="en-US" dirty="0" smtClean="0"/>
              <a:t>Since the temperature gradient is reduced when a short occur at higher ambient temperatures, the heat transfer is also reduced.</a:t>
            </a:r>
            <a:r>
              <a:rPr lang="en-US" baseline="30000" dirty="0" smtClean="0"/>
              <a:t>[3]</a:t>
            </a:r>
          </a:p>
        </p:txBody>
      </p:sp>
    </p:spTree>
    <p:extLst>
      <p:ext uri="{BB962C8B-B14F-4D97-AF65-F5344CB8AC3E}">
        <p14:creationId xmlns:p14="http://schemas.microsoft.com/office/powerpoint/2010/main" val="190040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State </a:t>
            </a:r>
            <a:r>
              <a:rPr lang="en-US" dirty="0" smtClean="0"/>
              <a:t>of </a:t>
            </a:r>
            <a:r>
              <a:rPr lang="en-US" dirty="0"/>
              <a:t>C</a:t>
            </a:r>
            <a:r>
              <a:rPr lang="en-US" dirty="0" smtClean="0"/>
              <a:t>harge Effects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/>
              <a:t>anode of a lithium ion cell is far more reactive when </a:t>
            </a:r>
            <a:r>
              <a:rPr lang="en-US" dirty="0" smtClean="0"/>
              <a:t>at the </a:t>
            </a:r>
            <a:r>
              <a:rPr lang="en-US" dirty="0"/>
              <a:t>fully charged </a:t>
            </a:r>
            <a:r>
              <a:rPr lang="en-US" dirty="0" smtClean="0"/>
              <a:t>state.</a:t>
            </a:r>
            <a:r>
              <a:rPr lang="en-US" baseline="30000" dirty="0" smtClean="0"/>
              <a:t>[3]</a:t>
            </a:r>
            <a:endParaRPr lang="en-US" baseline="30000" dirty="0"/>
          </a:p>
          <a:p>
            <a:r>
              <a:rPr lang="en-US" dirty="0" smtClean="0"/>
              <a:t>In addition, </a:t>
            </a:r>
            <a:r>
              <a:rPr lang="en-US" dirty="0"/>
              <a:t>the reactions involving lithium </a:t>
            </a:r>
            <a:r>
              <a:rPr lang="en-US" dirty="0" smtClean="0"/>
              <a:t>are </a:t>
            </a:r>
            <a:r>
              <a:rPr lang="en-US" dirty="0"/>
              <a:t>usually exothermic</a:t>
            </a:r>
            <a:r>
              <a:rPr lang="en-US" dirty="0" smtClean="0"/>
              <a:t>.</a:t>
            </a:r>
            <a:r>
              <a:rPr lang="en-US" baseline="30000" dirty="0" smtClean="0"/>
              <a:t>[3]</a:t>
            </a:r>
          </a:p>
          <a:p>
            <a:r>
              <a:rPr lang="en-US" dirty="0" smtClean="0"/>
              <a:t>As </a:t>
            </a:r>
            <a:r>
              <a:rPr lang="en-US" dirty="0"/>
              <a:t>a result, a </a:t>
            </a:r>
            <a:r>
              <a:rPr lang="en-US" dirty="0" smtClean="0"/>
              <a:t>fully </a:t>
            </a:r>
            <a:r>
              <a:rPr lang="en-US" dirty="0" err="1" smtClean="0"/>
              <a:t>lithiated</a:t>
            </a:r>
            <a:r>
              <a:rPr lang="en-US" dirty="0" smtClean="0"/>
              <a:t> </a:t>
            </a:r>
            <a:r>
              <a:rPr lang="en-US" dirty="0"/>
              <a:t>anode is several times more likely to be prone to runaway</a:t>
            </a:r>
            <a:r>
              <a:rPr lang="en-US" dirty="0" smtClean="0"/>
              <a:t>.</a:t>
            </a:r>
            <a:r>
              <a:rPr lang="en-US" baseline="30000" dirty="0" smtClean="0"/>
              <a:t>[3]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82795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Capacity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cell capacity </a:t>
            </a:r>
            <a:r>
              <a:rPr lang="en-US" dirty="0" smtClean="0"/>
              <a:t>determines the local </a:t>
            </a:r>
            <a:r>
              <a:rPr lang="en-US" dirty="0"/>
              <a:t>power due to current flow across the </a:t>
            </a:r>
            <a:r>
              <a:rPr lang="en-US" dirty="0" smtClean="0"/>
              <a:t>short-circuit.</a:t>
            </a:r>
            <a:r>
              <a:rPr lang="en-US" baseline="30000" dirty="0" smtClean="0"/>
              <a:t>[3]</a:t>
            </a:r>
          </a:p>
          <a:p>
            <a:r>
              <a:rPr lang="en-US" dirty="0" smtClean="0"/>
              <a:t>Also</a:t>
            </a:r>
            <a:r>
              <a:rPr lang="en-US" dirty="0"/>
              <a:t>, the availability of </a:t>
            </a:r>
            <a:r>
              <a:rPr lang="en-US" dirty="0" smtClean="0"/>
              <a:t>reactants for </a:t>
            </a:r>
            <a:r>
              <a:rPr lang="en-US" dirty="0"/>
              <a:t>the runaway reactions is </a:t>
            </a:r>
            <a:r>
              <a:rPr lang="en-US" dirty="0" smtClean="0"/>
              <a:t>more for cells with larger capacities.</a:t>
            </a:r>
            <a:r>
              <a:rPr lang="en-US" baseline="30000" dirty="0" smtClean="0"/>
              <a:t>[3]</a:t>
            </a:r>
          </a:p>
          <a:p>
            <a:r>
              <a:rPr lang="en-US" dirty="0" smtClean="0"/>
              <a:t>Hence, larger cells are more in dangerous when an electrical short occurs.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37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Circuit Nature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 a lithium ion cell, four different short-circuit scenarios </a:t>
            </a:r>
            <a:r>
              <a:rPr lang="en-US" dirty="0" smtClean="0"/>
              <a:t>are probable</a:t>
            </a:r>
            <a:r>
              <a:rPr lang="en-US" dirty="0"/>
              <a:t>: 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short between the two current collectors (</a:t>
            </a:r>
            <a:r>
              <a:rPr lang="en-US" dirty="0" smtClean="0"/>
              <a:t>copper and aluminum).</a:t>
            </a:r>
            <a:r>
              <a:rPr lang="en-US" baseline="30000" dirty="0" smtClean="0"/>
              <a:t>[3]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short between the copper current </a:t>
            </a:r>
            <a:r>
              <a:rPr lang="en-US" dirty="0" smtClean="0"/>
              <a:t>collector and </a:t>
            </a:r>
            <a:r>
              <a:rPr lang="en-US" dirty="0"/>
              <a:t>the cathode active </a:t>
            </a:r>
            <a:r>
              <a:rPr lang="en-US" dirty="0" smtClean="0"/>
              <a:t>material.</a:t>
            </a:r>
            <a:r>
              <a:rPr lang="en-US" baseline="30000" dirty="0" smtClean="0"/>
              <a:t>[3]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short between the </a:t>
            </a:r>
            <a:r>
              <a:rPr lang="en-US" dirty="0" smtClean="0"/>
              <a:t>aluminum current </a:t>
            </a:r>
            <a:r>
              <a:rPr lang="en-US" dirty="0"/>
              <a:t>collector and the anode </a:t>
            </a:r>
            <a:r>
              <a:rPr lang="en-US" dirty="0" smtClean="0"/>
              <a:t>material.</a:t>
            </a:r>
            <a:r>
              <a:rPr lang="en-US" baseline="30000" dirty="0" smtClean="0"/>
              <a:t>[3]</a:t>
            </a:r>
          </a:p>
          <a:p>
            <a:pPr lvl="1"/>
            <a:r>
              <a:rPr lang="en-US" dirty="0" smtClean="0"/>
              <a:t>The short between </a:t>
            </a:r>
            <a:r>
              <a:rPr lang="en-US" dirty="0"/>
              <a:t>the active materials on both the electrodes</a:t>
            </a:r>
            <a:r>
              <a:rPr lang="en-US" dirty="0" smtClean="0"/>
              <a:t>.</a:t>
            </a:r>
            <a:r>
              <a:rPr lang="en-US" baseline="30000" dirty="0" smtClean="0"/>
              <a:t>[3]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224949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[</a:t>
            </a:r>
            <a:r>
              <a:rPr lang="en-US" sz="2800" dirty="0" smtClean="0"/>
              <a:t>1]	C</a:t>
            </a:r>
            <a:r>
              <a:rPr lang="en-US" sz="2800" dirty="0"/>
              <a:t>. </a:t>
            </a:r>
            <a:r>
              <a:rPr lang="en-US" sz="2800" dirty="0" err="1" smtClean="0"/>
              <a:t>Rahn</a:t>
            </a:r>
            <a:r>
              <a:rPr lang="en-US" sz="2800" dirty="0" smtClean="0"/>
              <a:t>, C.Y</a:t>
            </a:r>
            <a:r>
              <a:rPr lang="en-US" sz="2800" dirty="0"/>
              <a:t>. </a:t>
            </a:r>
            <a:r>
              <a:rPr lang="en-US" sz="2800" dirty="0" smtClean="0"/>
              <a:t>Wang, “</a:t>
            </a:r>
            <a:r>
              <a:rPr lang="en-US" sz="2800" i="1" dirty="0" smtClean="0"/>
              <a:t>Battery </a:t>
            </a:r>
            <a:r>
              <a:rPr lang="en-US" sz="2800" i="1" dirty="0"/>
              <a:t>Systems </a:t>
            </a:r>
            <a:r>
              <a:rPr lang="en-US" sz="2800" i="1" dirty="0" smtClean="0"/>
              <a:t>Engineering,”</a:t>
            </a:r>
            <a:r>
              <a:rPr lang="en-US" sz="2800" dirty="0" smtClean="0"/>
              <a:t> </a:t>
            </a:r>
            <a:r>
              <a:rPr lang="en-US" sz="2800" dirty="0" err="1" smtClean="0"/>
              <a:t>Chichester</a:t>
            </a:r>
            <a:r>
              <a:rPr lang="en-US" sz="2800" dirty="0"/>
              <a:t>:  </a:t>
            </a:r>
            <a:r>
              <a:rPr lang="en-US" sz="2800" dirty="0" smtClean="0"/>
              <a:t>John </a:t>
            </a:r>
            <a:r>
              <a:rPr lang="en-US" sz="2800" dirty="0"/>
              <a:t>Wiley &amp; </a:t>
            </a:r>
            <a:r>
              <a:rPr lang="en-US" sz="2800" dirty="0" smtClean="0"/>
              <a:t>Sons</a:t>
            </a:r>
            <a:r>
              <a:rPr lang="en-US" sz="2800" dirty="0"/>
              <a:t>, 2013</a:t>
            </a:r>
            <a:r>
              <a:rPr lang="en-US" sz="2800" dirty="0" smtClean="0"/>
              <a:t>.</a:t>
            </a:r>
          </a:p>
          <a:p>
            <a:endParaRPr lang="en-US" sz="2800" dirty="0"/>
          </a:p>
          <a:p>
            <a:r>
              <a:rPr lang="en-US" sz="2800" dirty="0" smtClean="0"/>
              <a:t>[2]	C. </a:t>
            </a:r>
            <a:r>
              <a:rPr lang="en-US" sz="2800" dirty="0"/>
              <a:t>J. </a:t>
            </a:r>
            <a:r>
              <a:rPr lang="en-US" sz="2800" dirty="0" err="1" smtClean="0"/>
              <a:t>Orendorff</a:t>
            </a:r>
            <a:r>
              <a:rPr lang="en-US" sz="2800" dirty="0" smtClean="0"/>
              <a:t>, </a:t>
            </a:r>
            <a:r>
              <a:rPr lang="en-US" sz="2800" dirty="0"/>
              <a:t>E. </a:t>
            </a:r>
            <a:r>
              <a:rPr lang="en-US" sz="2800" dirty="0" smtClean="0"/>
              <a:t>P. </a:t>
            </a:r>
            <a:r>
              <a:rPr lang="en-US" sz="2800" dirty="0"/>
              <a:t>Roth, </a:t>
            </a:r>
            <a:r>
              <a:rPr lang="en-US" sz="2800" dirty="0" err="1" smtClean="0"/>
              <a:t>Ganesan</a:t>
            </a:r>
            <a:r>
              <a:rPr lang="en-US" sz="2800" dirty="0" smtClean="0"/>
              <a:t> </a:t>
            </a:r>
            <a:r>
              <a:rPr lang="en-US" sz="2800" dirty="0" err="1" smtClean="0"/>
              <a:t>Nagasubramanian</a:t>
            </a:r>
            <a:r>
              <a:rPr lang="en-US" sz="2800" dirty="0" smtClean="0"/>
              <a:t>, </a:t>
            </a:r>
            <a:r>
              <a:rPr lang="en-US" sz="2800" i="1" dirty="0"/>
              <a:t>“Experimental triggers for internal short circuits in lithium-ion </a:t>
            </a:r>
            <a:r>
              <a:rPr lang="en-US" sz="2800" i="1" dirty="0" smtClean="0"/>
              <a:t>cells”,</a:t>
            </a:r>
            <a:r>
              <a:rPr lang="en-US" sz="2800" dirty="0" smtClean="0"/>
              <a:t> </a:t>
            </a:r>
            <a:r>
              <a:rPr lang="en-US" sz="2800" dirty="0"/>
              <a:t>Journal of Power Sources </a:t>
            </a:r>
            <a:r>
              <a:rPr lang="en-US" sz="2800" dirty="0" smtClean="0"/>
              <a:t>196, pp. 6554–6558, 2011.</a:t>
            </a:r>
          </a:p>
          <a:p>
            <a:r>
              <a:rPr lang="en-US" sz="2800" dirty="0"/>
              <a:t>[3] S. </a:t>
            </a:r>
            <a:r>
              <a:rPr lang="en-US" sz="2800" dirty="0" err="1"/>
              <a:t>Santhanagopalan</a:t>
            </a:r>
            <a:r>
              <a:rPr lang="en-US" sz="2800" dirty="0"/>
              <a:t>, P. </a:t>
            </a:r>
            <a:r>
              <a:rPr lang="en-US" sz="2800" dirty="0" err="1"/>
              <a:t>Ramadass</a:t>
            </a:r>
            <a:r>
              <a:rPr lang="en-US" sz="2800" dirty="0"/>
              <a:t>, J. Zhang, </a:t>
            </a:r>
            <a:r>
              <a:rPr lang="en-US" sz="2800" i="1" dirty="0"/>
              <a:t>“Analysis of internal short-circuit in a lithium ion cell”,</a:t>
            </a:r>
            <a:r>
              <a:rPr lang="en-US" sz="2800" dirty="0"/>
              <a:t> Journal of Power Sources 194, pp. 550–557, 2009.</a:t>
            </a:r>
            <a:endParaRPr lang="en-US" sz="2800" i="1" dirty="0"/>
          </a:p>
          <a:p>
            <a:endParaRPr lang="en-US" sz="2800" dirty="0" smtClean="0"/>
          </a:p>
          <a:p>
            <a:endParaRPr lang="en-US" sz="2800" i="1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6808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533400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prstClr val="black"/>
                </a:solidFill>
              </a:rPr>
              <a:t>An Introduction to </a:t>
            </a:r>
          </a:p>
          <a:p>
            <a:pPr algn="ctr"/>
            <a:r>
              <a:rPr lang="en-US" sz="4400" dirty="0">
                <a:solidFill>
                  <a:prstClr val="black"/>
                </a:solidFill>
              </a:rPr>
              <a:t>Modeling an </a:t>
            </a:r>
          </a:p>
          <a:p>
            <a:pPr algn="ctr"/>
            <a:r>
              <a:rPr lang="en-US" sz="4400" dirty="0">
                <a:solidFill>
                  <a:prstClr val="black"/>
                </a:solidFill>
              </a:rPr>
              <a:t>Energy Storage System (ESS)</a:t>
            </a:r>
          </a:p>
        </p:txBody>
      </p:sp>
      <p:sp>
        <p:nvSpPr>
          <p:cNvPr id="3" name="Rectangle 2"/>
          <p:cNvSpPr/>
          <p:nvPr/>
        </p:nvSpPr>
        <p:spPr>
          <a:xfrm>
            <a:off x="990600" y="3581400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prstClr val="black"/>
                </a:solidFill>
              </a:rPr>
              <a:t>Lesson </a:t>
            </a:r>
            <a:r>
              <a:rPr lang="en-US" sz="4400" dirty="0" smtClean="0">
                <a:solidFill>
                  <a:prstClr val="black"/>
                </a:solidFill>
              </a:rPr>
              <a:t>4.2</a:t>
            </a:r>
          </a:p>
          <a:p>
            <a:pPr algn="ctr"/>
            <a:r>
              <a:rPr lang="en-US" sz="4400" dirty="0" smtClean="0">
                <a:solidFill>
                  <a:prstClr val="black"/>
                </a:solidFill>
              </a:rPr>
              <a:t>Short Circuit in Battery Cells</a:t>
            </a:r>
          </a:p>
          <a:p>
            <a:pPr algn="ctr"/>
            <a:endParaRPr lang="en-US" sz="4400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0" y="5553670"/>
            <a:ext cx="26880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Mohammad </a:t>
            </a:r>
            <a:r>
              <a:rPr lang="en-US" dirty="0" err="1">
                <a:solidFill>
                  <a:prstClr val="black"/>
                </a:solidFill>
              </a:rPr>
              <a:t>Ghanaatpishe</a:t>
            </a:r>
            <a:endParaRPr lang="en-US" dirty="0">
              <a:solidFill>
                <a:prstClr val="black"/>
              </a:solidFill>
            </a:endParaRPr>
          </a:p>
          <a:p>
            <a:r>
              <a:rPr lang="en-US" dirty="0">
                <a:solidFill>
                  <a:prstClr val="black"/>
                </a:solidFill>
              </a:rPr>
              <a:t>Donald Docimo</a:t>
            </a:r>
          </a:p>
          <a:p>
            <a:r>
              <a:rPr lang="en-US" dirty="0" err="1">
                <a:solidFill>
                  <a:prstClr val="black"/>
                </a:solidFill>
              </a:rPr>
              <a:t>Hosam</a:t>
            </a:r>
            <a:r>
              <a:rPr lang="en-US" dirty="0">
                <a:solidFill>
                  <a:prstClr val="black"/>
                </a:solidFill>
              </a:rPr>
              <a:t> Fathy</a:t>
            </a:r>
          </a:p>
        </p:txBody>
      </p:sp>
    </p:spTree>
    <p:extLst>
      <p:ext uri="{BB962C8B-B14F-4D97-AF65-F5344CB8AC3E}">
        <p14:creationId xmlns:p14="http://schemas.microsoft.com/office/powerpoint/2010/main" val="138943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to Study Electric Shorts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</a:t>
            </a:r>
            <a:r>
              <a:rPr lang="en-US" dirty="0"/>
              <a:t>field failures </a:t>
            </a:r>
            <a:r>
              <a:rPr lang="en-US" dirty="0" smtClean="0"/>
              <a:t>of lithium-ion cells due </a:t>
            </a:r>
            <a:r>
              <a:rPr lang="en-US" dirty="0"/>
              <a:t>to internal short </a:t>
            </a:r>
            <a:r>
              <a:rPr lang="en-US" dirty="0" smtClean="0"/>
              <a:t>circuits are </a:t>
            </a:r>
            <a:r>
              <a:rPr lang="en-US" dirty="0"/>
              <a:t>a significant concern to </a:t>
            </a:r>
            <a:r>
              <a:rPr lang="en-US" dirty="0" smtClean="0"/>
              <a:t>the electric vehicle market.</a:t>
            </a:r>
            <a:r>
              <a:rPr lang="en-US" baseline="30000" dirty="0" smtClean="0"/>
              <a:t>[2]</a:t>
            </a:r>
          </a:p>
          <a:p>
            <a:r>
              <a:rPr lang="en-US" dirty="0"/>
              <a:t>T</a:t>
            </a:r>
            <a:r>
              <a:rPr lang="en-US" dirty="0" smtClean="0"/>
              <a:t>he probability </a:t>
            </a:r>
            <a:r>
              <a:rPr lang="en-US" dirty="0"/>
              <a:t>of their </a:t>
            </a:r>
            <a:r>
              <a:rPr lang="en-US" dirty="0" smtClean="0"/>
              <a:t>occurrence is very low, but the consequences have </a:t>
            </a:r>
            <a:r>
              <a:rPr lang="en-US" dirty="0"/>
              <a:t>the potential to be </a:t>
            </a:r>
            <a:r>
              <a:rPr lang="en-US" dirty="0" smtClean="0"/>
              <a:t>catastrophic</a:t>
            </a:r>
            <a:r>
              <a:rPr lang="en-US" dirty="0"/>
              <a:t> </a:t>
            </a:r>
            <a:r>
              <a:rPr lang="en-US" dirty="0" smtClean="0"/>
              <a:t>and they are not easily detected.</a:t>
            </a:r>
            <a:r>
              <a:rPr lang="en-US" baseline="30000" dirty="0" smtClean="0"/>
              <a:t>[2]</a:t>
            </a:r>
          </a:p>
          <a:p>
            <a:r>
              <a:rPr lang="en-US" dirty="0"/>
              <a:t>T</a:t>
            </a:r>
            <a:r>
              <a:rPr lang="en-US" dirty="0" smtClean="0"/>
              <a:t>hey usually affect the cell permanently and the results range from a rapid self-discharge to explosion of the cell.</a:t>
            </a:r>
            <a:endParaRPr lang="en-US" baseline="30000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63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Circuit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 general, electric </a:t>
            </a:r>
            <a:r>
              <a:rPr lang="en-US" dirty="0" smtClean="0"/>
              <a:t>shorts </a:t>
            </a:r>
            <a:r>
              <a:rPr lang="en-US" dirty="0"/>
              <a:t>can be classified into internal or external. </a:t>
            </a:r>
          </a:p>
          <a:p>
            <a:pPr lvl="1"/>
            <a:r>
              <a:rPr lang="en-US" dirty="0" smtClean="0"/>
              <a:t>An </a:t>
            </a:r>
            <a:r>
              <a:rPr lang="en-US" dirty="0"/>
              <a:t>external short occurs by touching the conducting tabs through a direct metal </a:t>
            </a:r>
            <a:r>
              <a:rPr lang="en-US" dirty="0" smtClean="0"/>
              <a:t>media.</a:t>
            </a:r>
          </a:p>
          <a:p>
            <a:pPr lvl="1"/>
            <a:r>
              <a:rPr lang="en-US" dirty="0" smtClean="0"/>
              <a:t>An </a:t>
            </a:r>
            <a:r>
              <a:rPr lang="en-US" dirty="0"/>
              <a:t>internal short </a:t>
            </a:r>
            <a:r>
              <a:rPr lang="en-US" dirty="0" smtClean="0"/>
              <a:t>happens when electrons produced in the negative electrode of the cell, find a direct way through the damaged separator to get to the other electrode.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60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Circuiting Reasons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I</a:t>
            </a:r>
            <a:r>
              <a:rPr lang="en-US" dirty="0" smtClean="0"/>
              <a:t>nternal </a:t>
            </a:r>
            <a:r>
              <a:rPr lang="en-US" dirty="0"/>
              <a:t>shorts can develop from a variety of </a:t>
            </a:r>
            <a:r>
              <a:rPr lang="en-US" dirty="0" smtClean="0"/>
              <a:t>sources including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anufacturing </a:t>
            </a:r>
            <a:r>
              <a:rPr lang="en-US" dirty="0"/>
              <a:t>defects </a:t>
            </a:r>
            <a:endParaRPr lang="en-US" dirty="0" smtClean="0"/>
          </a:p>
          <a:p>
            <a:pPr lvl="1"/>
            <a:r>
              <a:rPr lang="en-US" dirty="0"/>
              <a:t>p</a:t>
            </a:r>
            <a:r>
              <a:rPr lang="en-US" dirty="0" smtClean="0"/>
              <a:t>hysical abuse</a:t>
            </a:r>
          </a:p>
          <a:p>
            <a:pPr lvl="1"/>
            <a:r>
              <a:rPr lang="en-US" dirty="0"/>
              <a:t>separator </a:t>
            </a:r>
            <a:r>
              <a:rPr lang="en-US" dirty="0" smtClean="0"/>
              <a:t>wear-out</a:t>
            </a:r>
          </a:p>
          <a:p>
            <a:pPr lvl="1"/>
            <a:r>
              <a:rPr lang="en-US" dirty="0" smtClean="0"/>
              <a:t>dissolution/deposition </a:t>
            </a:r>
            <a:r>
              <a:rPr lang="en-US" dirty="0"/>
              <a:t>of electrode </a:t>
            </a:r>
            <a:r>
              <a:rPr lang="en-US" dirty="0" smtClean="0"/>
              <a:t>materials</a:t>
            </a:r>
          </a:p>
          <a:p>
            <a:pPr lvl="1"/>
            <a:r>
              <a:rPr lang="en-US" dirty="0" smtClean="0"/>
              <a:t>lithium </a:t>
            </a:r>
            <a:r>
              <a:rPr lang="en-US" dirty="0"/>
              <a:t>plating </a:t>
            </a:r>
          </a:p>
          <a:p>
            <a:pPr lvl="1"/>
            <a:r>
              <a:rPr lang="en-US" dirty="0" smtClean="0"/>
              <a:t>dendrite formation</a:t>
            </a:r>
            <a:r>
              <a:rPr lang="en-US" baseline="30000" dirty="0" smtClean="0"/>
              <a:t>[2]</a:t>
            </a:r>
          </a:p>
          <a:p>
            <a:pPr lvl="1"/>
            <a:endParaRPr lang="en-US" dirty="0" smtClean="0"/>
          </a:p>
          <a:p>
            <a:pPr lvl="0"/>
            <a:r>
              <a:rPr lang="en-US" dirty="0" smtClean="0">
                <a:solidFill>
                  <a:prstClr val="black"/>
                </a:solidFill>
              </a:rPr>
              <a:t>It </a:t>
            </a:r>
            <a:r>
              <a:rPr lang="en-US" dirty="0">
                <a:solidFill>
                  <a:prstClr val="black"/>
                </a:solidFill>
              </a:rPr>
              <a:t>is important to note that </a:t>
            </a:r>
            <a:r>
              <a:rPr lang="en-US" dirty="0" smtClean="0">
                <a:solidFill>
                  <a:prstClr val="black"/>
                </a:solidFill>
              </a:rPr>
              <a:t>most </a:t>
            </a:r>
            <a:r>
              <a:rPr lang="en-US" dirty="0">
                <a:solidFill>
                  <a:prstClr val="black"/>
                </a:solidFill>
              </a:rPr>
              <a:t>of these can develop over time under normal use or abuse conditions</a:t>
            </a:r>
            <a:r>
              <a:rPr lang="en-US" dirty="0" smtClean="0">
                <a:solidFill>
                  <a:prstClr val="black"/>
                </a:solidFill>
              </a:rPr>
              <a:t>.</a:t>
            </a:r>
            <a:r>
              <a:rPr lang="en-US" baseline="30000" dirty="0" smtClean="0">
                <a:solidFill>
                  <a:prstClr val="black"/>
                </a:solidFill>
              </a:rPr>
              <a:t>[2]</a:t>
            </a:r>
            <a:endParaRPr lang="en-US" baseline="30000" dirty="0">
              <a:solidFill>
                <a:prstClr val="black"/>
              </a:solidFill>
            </a:endParaRPr>
          </a:p>
          <a:p>
            <a:pPr marL="457200" lvl="1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8100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 Short vs. Soft Short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Internal short circuits are also classified based on the severity of their consequences.</a:t>
            </a:r>
          </a:p>
          <a:p>
            <a:pPr lvl="0"/>
            <a:r>
              <a:rPr lang="en-US" dirty="0"/>
              <a:t>Soft Short</a:t>
            </a:r>
            <a:endParaRPr lang="en-US" sz="4800" dirty="0"/>
          </a:p>
          <a:p>
            <a:pPr lvl="1"/>
            <a:r>
              <a:rPr lang="en-US" dirty="0"/>
              <a:t>will only cause an elevated self-discharge</a:t>
            </a:r>
          </a:p>
          <a:p>
            <a:pPr lvl="1"/>
            <a:r>
              <a:rPr lang="en-US" dirty="0"/>
              <a:t>self correcting is possible due to melting of the small regions in contact caused by the high current flow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Hard Short</a:t>
            </a:r>
            <a:r>
              <a:rPr lang="en-US" sz="4800" dirty="0"/>
              <a:t> </a:t>
            </a:r>
            <a:endParaRPr lang="en-US" sz="4800" dirty="0" smtClean="0"/>
          </a:p>
          <a:p>
            <a:pPr lvl="1"/>
            <a:r>
              <a:rPr lang="en-US" dirty="0"/>
              <a:t>C</a:t>
            </a:r>
            <a:r>
              <a:rPr lang="en-US" dirty="0" smtClean="0"/>
              <a:t>auses </a:t>
            </a:r>
            <a:r>
              <a:rPr lang="en-US" dirty="0"/>
              <a:t>extremely high current flow and complete discharge resulting in permanent damage to the </a:t>
            </a:r>
            <a:r>
              <a:rPr lang="en-US" dirty="0" smtClean="0"/>
              <a:t>cell.</a:t>
            </a:r>
          </a:p>
          <a:p>
            <a:pPr lvl="1"/>
            <a:r>
              <a:rPr lang="en-US" dirty="0" smtClean="0"/>
              <a:t>The excessive temperature rises could lead to thermal runaway.</a:t>
            </a:r>
          </a:p>
        </p:txBody>
      </p:sp>
    </p:spTree>
    <p:extLst>
      <p:ext uri="{BB962C8B-B14F-4D97-AF65-F5344CB8AC3E}">
        <p14:creationId xmlns:p14="http://schemas.microsoft.com/office/powerpoint/2010/main" val="384759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Runaway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S</a:t>
            </a:r>
            <a:r>
              <a:rPr lang="en-US" sz="2800" dirty="0" smtClean="0"/>
              <a:t>everal </a:t>
            </a:r>
            <a:r>
              <a:rPr lang="en-US" sz="2800" dirty="0"/>
              <a:t>exothermal </a:t>
            </a:r>
            <a:r>
              <a:rPr lang="en-US" sz="2800" dirty="0" smtClean="0"/>
              <a:t>abuse reactions could occur within a cell, in which different components of the cell take part.</a:t>
            </a:r>
            <a:r>
              <a:rPr lang="en-US" sz="2800" dirty="0"/>
              <a:t> </a:t>
            </a:r>
            <a:r>
              <a:rPr lang="en-US" sz="2800" dirty="0" smtClean="0"/>
              <a:t>Each of these reaction has its own onset temperature.</a:t>
            </a:r>
            <a:r>
              <a:rPr lang="en-US" sz="2800" baseline="30000" dirty="0" smtClean="0"/>
              <a:t>[3]</a:t>
            </a:r>
          </a:p>
          <a:p>
            <a:r>
              <a:rPr lang="en-US" sz="2800" dirty="0" smtClean="0"/>
              <a:t>The heat generated from these reactions almost doubles for every 10˚C temperature rise. But, the rate of heat dissipation increases only linearly.</a:t>
            </a:r>
            <a:r>
              <a:rPr lang="en-US" sz="2800" baseline="30000" dirty="0" smtClean="0"/>
              <a:t>[1]</a:t>
            </a:r>
          </a:p>
          <a:p>
            <a:r>
              <a:rPr lang="en-US" sz="2800" dirty="0" smtClean="0"/>
              <a:t>The heat is build up in the cell which increases internal temperature.</a:t>
            </a:r>
            <a:r>
              <a:rPr lang="en-US" sz="2800" baseline="30000" dirty="0" smtClean="0"/>
              <a:t>[1]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90358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Thermal Runaway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The rise in the temperature speeds up the abuse chemical </a:t>
            </a:r>
            <a:r>
              <a:rPr lang="en-US" sz="2800" dirty="0" smtClean="0"/>
              <a:t>reactions.</a:t>
            </a:r>
            <a:r>
              <a:rPr lang="en-US" sz="2800" baseline="30000" dirty="0" smtClean="0"/>
              <a:t>[3]</a:t>
            </a:r>
            <a:endParaRPr lang="en-US" sz="2800" baseline="30000" dirty="0"/>
          </a:p>
          <a:p>
            <a:r>
              <a:rPr lang="en-US" sz="2800" dirty="0"/>
              <a:t>As a result, the impedance of the cell decreases which allows higher currents to flow into the cell</a:t>
            </a:r>
            <a:r>
              <a:rPr lang="en-US" sz="2800" dirty="0" smtClean="0"/>
              <a:t>.</a:t>
            </a:r>
            <a:r>
              <a:rPr lang="en-US" sz="2800" baseline="30000" dirty="0" smtClean="0"/>
              <a:t>[1]</a:t>
            </a:r>
            <a:endParaRPr lang="en-US" sz="2800" baseline="30000" dirty="0"/>
          </a:p>
          <a:p>
            <a:r>
              <a:rPr lang="en-US" sz="2800" dirty="0"/>
              <a:t>Higher currents generate more joule heating and further increase the cell temperature</a:t>
            </a:r>
            <a:r>
              <a:rPr lang="en-US" sz="2800" dirty="0" smtClean="0"/>
              <a:t>.</a:t>
            </a:r>
            <a:r>
              <a:rPr lang="en-US" sz="2800" baseline="30000" dirty="0" smtClean="0"/>
              <a:t>[1]</a:t>
            </a:r>
          </a:p>
          <a:p>
            <a:r>
              <a:rPr lang="en-US" sz="2800" dirty="0"/>
              <a:t>The heat generated from the abuse reaction with the lowest onset temperature triggers the next one</a:t>
            </a:r>
            <a:r>
              <a:rPr lang="en-US" sz="2800" baseline="30000" dirty="0" smtClean="0"/>
              <a:t>.[3]</a:t>
            </a:r>
            <a:endParaRPr lang="en-US" sz="2800" baseline="30000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24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Thermal Runaway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These </a:t>
            </a:r>
            <a:r>
              <a:rPr lang="en-US" sz="2400" dirty="0"/>
              <a:t>chain reactions </a:t>
            </a:r>
            <a:r>
              <a:rPr lang="en-US" sz="2400" dirty="0" smtClean="0"/>
              <a:t>cause </a:t>
            </a:r>
            <a:r>
              <a:rPr lang="en-US" sz="2400" dirty="0"/>
              <a:t>an uncontrollable release of energy which could lead to the destruction of the </a:t>
            </a:r>
            <a:r>
              <a:rPr lang="en-US" sz="2400" dirty="0" smtClean="0"/>
              <a:t>cell. This </a:t>
            </a:r>
            <a:r>
              <a:rPr lang="en-US" sz="2400" dirty="0"/>
              <a:t>phenomenon is called thermal runaway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r>
              <a:rPr lang="en-US" sz="2400" dirty="0"/>
              <a:t>So, it is important to maintain the temperature of the cell below a </a:t>
            </a:r>
            <a:r>
              <a:rPr lang="en-US" sz="2400" dirty="0" smtClean="0"/>
              <a:t>limit different </a:t>
            </a:r>
            <a:r>
              <a:rPr lang="en-US" sz="2400" dirty="0"/>
              <a:t>for different cell chemistries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r>
              <a:rPr lang="en-US" sz="2400" dirty="0"/>
              <a:t>The abuse chemical reactions happening in anode usually have the lowest onset temperature and determine the </a:t>
            </a:r>
            <a:r>
              <a:rPr lang="en-US" sz="2400" dirty="0" smtClean="0"/>
              <a:t>operational </a:t>
            </a:r>
            <a:r>
              <a:rPr lang="en-US" sz="2400" dirty="0"/>
              <a:t>temperature </a:t>
            </a:r>
            <a:r>
              <a:rPr lang="en-US" sz="2400" dirty="0" smtClean="0"/>
              <a:t>limits of a </a:t>
            </a:r>
            <a:r>
              <a:rPr lang="en-US" sz="2400" dirty="0"/>
              <a:t>cell</a:t>
            </a:r>
            <a:r>
              <a:rPr lang="en-US" sz="2400" dirty="0" smtClean="0"/>
              <a:t>.</a:t>
            </a:r>
            <a:r>
              <a:rPr lang="en-US" sz="2400" baseline="30000" dirty="0" smtClean="0"/>
              <a:t>[3]</a:t>
            </a:r>
            <a:endParaRPr lang="en-US" sz="2400" baseline="300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3064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1423</TotalTime>
  <Words>809</Words>
  <Application>Microsoft Office PowerPoint</Application>
  <PresentationFormat>On-screen Show (4:3)</PresentationFormat>
  <Paragraphs>91</Paragraphs>
  <Slides>15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1_Office Theme</vt:lpstr>
      <vt:lpstr>PowerPoint Presentation</vt:lpstr>
      <vt:lpstr>PowerPoint Presentation</vt:lpstr>
      <vt:lpstr>Motivation to Study Electric Shorts</vt:lpstr>
      <vt:lpstr>Short Circuit Types</vt:lpstr>
      <vt:lpstr>Short Circuiting Reasons</vt:lpstr>
      <vt:lpstr>Hard Short vs. Soft Short</vt:lpstr>
      <vt:lpstr>Thermal Runaway</vt:lpstr>
      <vt:lpstr>Thermal Runaway</vt:lpstr>
      <vt:lpstr>Thermal Runaway</vt:lpstr>
      <vt:lpstr>Variables Affecting Cell Short Circuiting</vt:lpstr>
      <vt:lpstr>Temperature Effects</vt:lpstr>
      <vt:lpstr>State of Charge Effects</vt:lpstr>
      <vt:lpstr>Cell Capacity</vt:lpstr>
      <vt:lpstr>Short Circuit Nature</vt:lpstr>
      <vt:lpstr>References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Mohammed</dc:creator>
  <cp:lastModifiedBy>Beth Bezaire</cp:lastModifiedBy>
  <cp:revision>42</cp:revision>
  <dcterms:created xsi:type="dcterms:W3CDTF">2013-04-18T10:18:50Z</dcterms:created>
  <dcterms:modified xsi:type="dcterms:W3CDTF">2014-08-28T23:16:41Z</dcterms:modified>
</cp:coreProperties>
</file>